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handoutMasterIdLst>
    <p:handoutMasterId r:id="rId22"/>
  </p:handoutMasterIdLst>
  <p:sldIdLst>
    <p:sldId id="289" r:id="rId5"/>
    <p:sldId id="323" r:id="rId6"/>
    <p:sldId id="288" r:id="rId7"/>
    <p:sldId id="326" r:id="rId8"/>
    <p:sldId id="324" r:id="rId9"/>
    <p:sldId id="325" r:id="rId10"/>
    <p:sldId id="291" r:id="rId11"/>
    <p:sldId id="327" r:id="rId12"/>
    <p:sldId id="328" r:id="rId13"/>
    <p:sldId id="329" r:id="rId14"/>
    <p:sldId id="330" r:id="rId15"/>
    <p:sldId id="331" r:id="rId16"/>
    <p:sldId id="313" r:id="rId17"/>
    <p:sldId id="333" r:id="rId18"/>
    <p:sldId id="310" r:id="rId19"/>
    <p:sldId id="319" r:id="rId20"/>
    <p:sldId id="33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1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0066"/>
    <a:srgbClr val="FEF7DA"/>
    <a:srgbClr val="FFCC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8" autoAdjust="0"/>
    <p:restoredTop sz="99565" autoAdjust="0"/>
  </p:normalViewPr>
  <p:slideViewPr>
    <p:cSldViewPr>
      <p:cViewPr>
        <p:scale>
          <a:sx n="80" d="100"/>
          <a:sy n="80" d="100"/>
        </p:scale>
        <p:origin x="-179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E7D2A-076E-4ABF-A5B6-56E3D032A904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96B72-36DF-4632-A7BB-E7188C33C2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0025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819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769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2098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240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3260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3470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54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1874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702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2282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876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8411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6560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4837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899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8626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6845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5801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4223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5852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321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958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5216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5741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8684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1135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2068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8199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1283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2533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137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3089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696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0891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9752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7229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1056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488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461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70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443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647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732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3018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BD8F2-3D42-40FA-800C-628CC43979E6}" type="datetimeFigureOut">
              <a:rPr lang="ru-RU" smtClean="0"/>
              <a:pPr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3986-4EBC-4916-B02E-F14B632C34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14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268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505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411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4portfolio.ru/user/streltsovaoa-mail-ru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4portfolio.ru/user/streltsovaoa-mail-ru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lutiksol.narod2.ru/" TargetMode="External"/><Relationship Id="rId3" Type="http://schemas.openxmlformats.org/officeDocument/2006/relationships/hyperlink" Target="http://www.solnet.ee/contests/index.php" TargetMode="External"/><Relationship Id="rId7" Type="http://schemas.openxmlformats.org/officeDocument/2006/relationships/hyperlink" Target="http://www.doshkolniki.com.ru/" TargetMode="External"/><Relationship Id="rId12" Type="http://schemas.openxmlformats.org/officeDocument/2006/relationships/hyperlink" Target="http://www.o-detstve.ru/" TargetMode="External"/><Relationship Id="rId2" Type="http://schemas.openxmlformats.org/officeDocument/2006/relationships/hyperlink" Target="http://www.detskiysad.ru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doshvozrast.ru/rabrod/rabrod.htm" TargetMode="External"/><Relationship Id="rId11" Type="http://schemas.openxmlformats.org/officeDocument/2006/relationships/hyperlink" Target="http://www.maaam.ru/" TargetMode="External"/><Relationship Id="rId5" Type="http://schemas.openxmlformats.org/officeDocument/2006/relationships/hyperlink" Target="http://www.tvoyrebenok.ru/index.shtml" TargetMode="External"/><Relationship Id="rId10" Type="http://schemas.openxmlformats.org/officeDocument/2006/relationships/hyperlink" Target="http://www.dohcolonoc.ru/" TargetMode="External"/><Relationship Id="rId4" Type="http://schemas.openxmlformats.org/officeDocument/2006/relationships/hyperlink" Target="http://www.ivalex.vistcom.ru/" TargetMode="External"/><Relationship Id="rId9" Type="http://schemas.openxmlformats.org/officeDocument/2006/relationships/hyperlink" Target="http://konspekt.vscolu.r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е 3"/>
          <p:cNvSpPr txBox="1"/>
          <p:nvPr/>
        </p:nvSpPr>
        <p:spPr>
          <a:xfrm>
            <a:off x="697416" y="4221088"/>
            <a:ext cx="8127355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Monotype Corsiva" pitchFamily="66" charset="0"/>
              </a:rPr>
              <a:t>Воспитателя</a:t>
            </a:r>
            <a:r>
              <a:rPr lang="ru-RU" sz="3600" b="1" i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err="1" smtClean="0">
                <a:solidFill>
                  <a:srgbClr val="002060"/>
                </a:solidFill>
                <a:latin typeface="Monotype Corsiva" pitchFamily="66" charset="0"/>
              </a:rPr>
              <a:t>Касьяненко</a:t>
            </a:r>
            <a:r>
              <a:rPr lang="ru-RU" sz="4000" b="1" i="1" dirty="0" smtClean="0">
                <a:solidFill>
                  <a:srgbClr val="002060"/>
                </a:solidFill>
                <a:latin typeface="Monotype Corsiva" pitchFamily="66" charset="0"/>
              </a:rPr>
              <a:t> Ольга Анатольевна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3" name="Поле 2"/>
          <p:cNvSpPr txBox="1"/>
          <p:nvPr/>
        </p:nvSpPr>
        <p:spPr>
          <a:xfrm>
            <a:off x="1115616" y="3142592"/>
            <a:ext cx="7695491" cy="1273618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7200" b="1" dirty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anose="02050604050505020204" pitchFamily="18" charset="0"/>
                <a:ea typeface="Batang" panose="02030600000101010101" pitchFamily="18" charset="-127"/>
                <a:cs typeface="Times New Roman"/>
              </a:rPr>
              <a:t>ПОРТФОЛИО</a:t>
            </a:r>
            <a:endParaRPr lang="ru-RU" sz="1100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Batang" panose="02030600000101010101" pitchFamily="18" charset="-127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1209" y="44624"/>
            <a:ext cx="8343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вида с приоритетным осуществлением деятельности по художественно-эстетическому развитию детей №17 «Ромашка»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573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pPr lvl="0"/>
            <a:r>
              <a:rPr lang="ru-RU" alt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Сведения о самообразовании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3" y="2145174"/>
          <a:ext cx="7920879" cy="43068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93173"/>
                <a:gridCol w="3631362"/>
                <a:gridCol w="3096344"/>
              </a:tblGrid>
              <a:tr h="323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изучения</a:t>
                      </a:r>
                      <a:endParaRPr lang="ru-RU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отчета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70" marR="53470" marT="0" marB="0" anchor="ctr"/>
                </a:tc>
              </a:tr>
              <a:tr h="1248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«Формирование речи детей раннего возраста через развитие мелкой моторики»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kern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занятие, выставка детских рисунков.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70" marR="53470" marT="0" marB="0" anchor="ctr"/>
                </a:tc>
              </a:tr>
              <a:tr h="1919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70" marR="534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эмоционально-волевой сферы детей среднего дошкольного возраста через совместную с педагогом деятельность»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70" marR="53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Разработка методических рекомендаций для педагогов ДОУ по развитию эмоционально-волевой сферы дошкольников.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3470" marR="5347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участия в конкурсах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2133600"/>
          <a:ext cx="8784976" cy="45628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5090"/>
                <a:gridCol w="4605510"/>
                <a:gridCol w="1800200"/>
                <a:gridCol w="15841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Вид конкурса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Результаты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«Развитие умственных способностей у детей дошкольного возраста»</a:t>
                      </a:r>
                      <a:endParaRPr lang="ru-RU" sz="14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1.10.2019 г.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Региональный конкурс «Экологическое воспитание дошкольников»</a:t>
                      </a:r>
                      <a:endParaRPr lang="ru-RU" sz="14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30.10.2019 г.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Всероссийских конкурс талантов «Работа с одаренными детьми в соответствии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ФГОС»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5.11.2019 г.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 (4 место)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финансовый зачет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26.11.2018 г.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Публикация «Использование малых фольклорных форм при воспитании у детей младшего дошкольного</a:t>
                      </a: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возраста культурно-гигиенических навыков»</a:t>
                      </a:r>
                      <a:endParaRPr lang="ru-RU" sz="14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22.12.18 год</a:t>
                      </a:r>
                      <a:endParaRPr lang="ru-RU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за участие в конкурсе на лучшую новогоднюю игрушку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 2019 г.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участника городского конкурса «Новогодняя игрушка – 2020»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20.12.2019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 о прохождении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курса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вебинаров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1.03.20 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участия воспитанников в конкурсах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504" y="2133600"/>
          <a:ext cx="8856986" cy="3911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617"/>
                <a:gridCol w="1709631"/>
                <a:gridCol w="3816424"/>
                <a:gridCol w="1224136"/>
                <a:gridCol w="1584178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п/п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«Мамин праздник» (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Зазулина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А.)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2018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«ПДД для дошкольников» (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Буравлёв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«Есть много профессий хороших и нужных» (Горшкова В.)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«Краски осени» (гр. Ладушки)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«Краски осени» (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Сергун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К.)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 место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Всероссийский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«День Победы» (Осташко П.)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2020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Международный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«Мы за мир» (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Зазулина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А.)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2020 г.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участник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52736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Применение ИКТ в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образовательном 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процессе.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экспериментальной площадке по обучению дошкольников финансовой грамотности.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личного сайта в социальной сети работников образования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4portfolio.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https://4portfolio.ru/user/streltsovaoa-mail-ru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Зарегистрирована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личная веб-страница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сайте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Maaam.ru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(Международный русскоязычный социальный образовательный интернет-проект)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Участие в творческих педагогических конкурсах, семинарах. </a:t>
            </a:r>
          </a:p>
          <a:p>
            <a:pPr marL="342900" lvl="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Разработка и реализация педагогических проектов.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Открытые показы педагогической деятельности, целевых  прогулок.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разработке основной общеобразовательной программы дошкольного образования ДОУ в соответствии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ФГОС.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Самообразование.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Нетрадиционные формы работы с родителями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r>
              <a:rPr lang="ru-RU" dirty="0" smtClean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Участие в инновационной деятельности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83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Обучение финансовой грамотности детей дошкольного возраста посредством Сказкотерапии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Users\пк\Desktop\IMG_20190405_072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13960"/>
            <a:ext cx="2677517" cy="1844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пк\Desktop\IMG_20191011_153227.jpg"/>
          <p:cNvPicPr>
            <a:picLocks noChangeAspect="1" noChangeArrowheads="1"/>
          </p:cNvPicPr>
          <p:nvPr/>
        </p:nvPicPr>
        <p:blipFill>
          <a:blip r:embed="rId3" cstate="print"/>
          <a:srcRect t="14678" b="9836"/>
          <a:stretch>
            <a:fillRect/>
          </a:stretch>
        </p:blipFill>
        <p:spPr bwMode="auto">
          <a:xfrm>
            <a:off x="179512" y="1628800"/>
            <a:ext cx="2404766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пк\Desktop\IMG_20200513_172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4168" y="4376585"/>
            <a:ext cx="1839832" cy="2481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C:\Users\пк\Desktop\IMG-20191118-WA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923928" y="4437112"/>
            <a:ext cx="2207568" cy="2207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3" name="Picture 9" descr="C:\Users\пк\Desktop\IMG_20200303_10122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10203" b="8177"/>
          <a:stretch>
            <a:fillRect/>
          </a:stretch>
        </p:blipFill>
        <p:spPr bwMode="auto">
          <a:xfrm>
            <a:off x="1979712" y="3068960"/>
            <a:ext cx="2093200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пк\Desktop\IMG_20200430_1205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340768"/>
            <a:ext cx="2652705" cy="1966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5" name="Picture 11" descr="C:\Users\пк\Desktop\DSCN4011.JPG"/>
          <p:cNvPicPr>
            <a:picLocks noChangeAspect="1" noChangeArrowheads="1"/>
          </p:cNvPicPr>
          <p:nvPr/>
        </p:nvPicPr>
        <p:blipFill>
          <a:blip r:embed="rId8" cstate="print"/>
          <a:srcRect l="11079" r="11366"/>
          <a:stretch>
            <a:fillRect/>
          </a:stretch>
        </p:blipFill>
        <p:spPr bwMode="auto">
          <a:xfrm rot="5400000">
            <a:off x="5907022" y="2958074"/>
            <a:ext cx="2016225" cy="1949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900" dirty="0"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484784"/>
            <a:ext cx="9036496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Оформление материалов по различным направлениям деятельности, с использованием программ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ffice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Word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Excel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 том числе при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разработке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планов и конспектов НОД, различного вида мероприятий, консультаций для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родителей.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презентаций в программе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Power Point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повышения эффективности образовательной деятельности с детьми и педагогической компетенции у родителей в процессе проведения родительских собраний, праздничных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мероприятий.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презентаций и детских анимационных фильмов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целью информационного и научно-педагогического сопровождения образовательного процесса в группе, в подборе дополнительного познавательно – иллюстративного материала.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Оформление стендов, буклетов и визитной карточки группы.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Знакомство с периодикой, общения с коллегами, обмен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опытом.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Размещение собственных методических разработок, публикаций, материалов в сети Интернет: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https://4portfolio.ru/user/streltsovaoa-mail-ru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/>
              <a:buChar char=""/>
              <a:tabLst>
                <a:tab pos="4572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Принимаю участие в Интернет – сообществах.</a:t>
            </a:r>
          </a:p>
          <a:p>
            <a:pPr>
              <a:spcAft>
                <a:spcPts val="600"/>
              </a:spcAft>
              <a:buClr>
                <a:srgbClr val="FF0000"/>
              </a:buClr>
              <a:tabLst>
                <a:tab pos="457200" algn="l"/>
              </a:tabLst>
            </a:pP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4624"/>
            <a:ext cx="9144000" cy="11521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Использование ИКТ в образовательном процессе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1593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83"/>
    </mc:Choice>
    <mc:Fallback>
      <p:transition spd="slow" advTm="228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оле 40"/>
          <p:cNvSpPr txBox="1">
            <a:spLocks/>
          </p:cNvSpPr>
          <p:nvPr/>
        </p:nvSpPr>
        <p:spPr>
          <a:xfrm>
            <a:off x="395536" y="3212976"/>
            <a:ext cx="8291264" cy="165618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Wave1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Clr>
                <a:srgbClr val="FF3300"/>
              </a:buClr>
            </a:pPr>
            <a:endParaRPr lang="ru-RU" sz="9600" b="1" dirty="0">
              <a:solidFill>
                <a:srgbClr val="FF0000"/>
              </a:solidFill>
              <a:effectLst/>
              <a:latin typeface="Bookman Old Style" panose="02050604050505020204" pitchFamily="18" charset="0"/>
              <a:ea typeface="Calibri"/>
              <a:cs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47268955"/>
              </p:ext>
            </p:extLst>
          </p:nvPr>
        </p:nvGraphicFramePr>
        <p:xfrm>
          <a:off x="251520" y="1988840"/>
          <a:ext cx="8712968" cy="452344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66696"/>
                <a:gridCol w="4816926"/>
                <a:gridCol w="3329346"/>
              </a:tblGrid>
              <a:tr h="427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сайта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9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Сайт «Детский сад»</a:t>
                      </a:r>
                      <a:endParaRPr lang="ru-RU" altLang="ru-RU" sz="14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dirty="0" smtClean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www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.</a:t>
                      </a:r>
                      <a:r>
                        <a:rPr lang="en-US" altLang="ru-RU" sz="1400" dirty="0" err="1" smtClean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detskiysad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.</a:t>
                      </a:r>
                      <a:r>
                        <a:rPr lang="en-US" altLang="ru-RU" sz="1400" dirty="0" err="1" smtClean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ru</a:t>
                      </a:r>
                      <a:endParaRPr lang="ru-RU" sz="1400" b="0" i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03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Портал Солнышко </a:t>
                      </a:r>
                      <a:endParaRPr lang="ru-RU" sz="14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http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://</a:t>
                      </a:r>
                      <a:r>
                        <a:rPr lang="en-US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www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solnet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ee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/</a:t>
                      </a:r>
                      <a:r>
                        <a:rPr lang="en-US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contests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/</a:t>
                      </a:r>
                      <a:r>
                        <a:rPr lang="en-US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index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php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1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«Все для детского сада»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ivalex</a:t>
                      </a:r>
                      <a:r>
                        <a:rPr lang="ru-RU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vistcom</a:t>
                      </a:r>
                      <a:r>
                        <a:rPr lang="ru-RU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itchFamily="18" charset="0"/>
                          <a:cs typeface="Times New Roman" pitchFamily="18" charset="0"/>
                          <a:hlinkClick r:id="rId4"/>
                        </a:rPr>
                        <a:t>ru</a:t>
                      </a:r>
                      <a:r>
                        <a:rPr lang="en-US" altLang="ru-RU" sz="14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altLang="ru-RU" sz="1400" u="sng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9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Твой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ребенок</a:t>
                      </a:r>
                      <a:endParaRPr lang="ru-RU" sz="14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http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://</a:t>
                      </a:r>
                      <a:r>
                        <a:rPr lang="en-US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www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tvoyrebenok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ru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/</a:t>
                      </a:r>
                      <a:r>
                        <a:rPr lang="en-US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index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5"/>
                        </a:rPr>
                        <a:t>shtml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5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Воспитание детей дошкольного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возраста</a:t>
                      </a:r>
                      <a:endParaRPr lang="ru-RU" sz="14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http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://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doshvozrast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ru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/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rabrod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/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rabrod</a:t>
                      </a:r>
                      <a:r>
                        <a:rPr lang="ru-RU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.</a:t>
                      </a:r>
                      <a:r>
                        <a:rPr lang="en-US" sz="1400" u="sng" dirty="0" err="1">
                          <a:effectLst/>
                          <a:latin typeface="Times New Roman" pitchFamily="18" charset="0"/>
                          <a:cs typeface="Times New Roman" pitchFamily="18" charset="0"/>
                          <a:hlinkClick r:id="rId6"/>
                        </a:rPr>
                        <a:t>htm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54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«Всё для воспитателей и родителей»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7"/>
                        </a:rPr>
                        <a:t>www.doshkolniki.com.ru</a:t>
                      </a:r>
                      <a:r>
                        <a:rPr lang="en-US" altLang="ru-RU" sz="14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Мультимедиа для дошколят </a:t>
                      </a:r>
                      <a:endParaRPr lang="ru-RU" sz="14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8"/>
                        </a:rPr>
                        <a:t>http://lutiksol.narod2.ru/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0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Конспекты занятий в детском саду </a:t>
                      </a:r>
                      <a:endParaRPr lang="ru-RU" sz="1400" b="0" i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Times New Roman" pitchFamily="18" charset="0"/>
                          <a:cs typeface="Times New Roman" pitchFamily="18" charset="0"/>
                          <a:hlinkClick r:id="rId9"/>
                        </a:rPr>
                        <a:t>http://konspekt.vscolu.ru/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34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Сайт для воспитателей детских садов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10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10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itchFamily="18" charset="0"/>
                          <a:cs typeface="Times New Roman" pitchFamily="18" charset="0"/>
                          <a:hlinkClick r:id="rId10"/>
                        </a:rPr>
                        <a:t>dohcolonoc</a:t>
                      </a:r>
                      <a:r>
                        <a:rPr lang="ru-RU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10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itchFamily="18" charset="0"/>
                          <a:cs typeface="Times New Roman" pitchFamily="18" charset="0"/>
                          <a:hlinkClick r:id="rId10"/>
                        </a:rPr>
                        <a:t>ru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5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образовательная сеть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11"/>
                        </a:rPr>
                        <a:t>www</a:t>
                      </a:r>
                      <a:r>
                        <a:rPr lang="ru-RU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11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itchFamily="18" charset="0"/>
                          <a:cs typeface="Times New Roman" pitchFamily="18" charset="0"/>
                          <a:hlinkClick r:id="rId11"/>
                        </a:rPr>
                        <a:t>maaam</a:t>
                      </a:r>
                      <a:r>
                        <a:rPr lang="ru-RU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11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itchFamily="18" charset="0"/>
                          <a:cs typeface="Times New Roman" pitchFamily="18" charset="0"/>
                          <a:hlinkClick r:id="rId11"/>
                        </a:rPr>
                        <a:t>ru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6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Педагогический интернет – портал </a:t>
                      </a:r>
                      <a:r>
                        <a:rPr lang="ru-RU" alt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 детстве»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12"/>
                        </a:rPr>
                        <a:t>www.o-detstve</a:t>
                      </a:r>
                      <a:r>
                        <a:rPr lang="ru-RU" altLang="ru-RU" sz="1400" u="sng" dirty="0" smtClean="0">
                          <a:latin typeface="Times New Roman" pitchFamily="18" charset="0"/>
                          <a:cs typeface="Times New Roman" pitchFamily="18" charset="0"/>
                          <a:hlinkClick r:id="rId12"/>
                        </a:rPr>
                        <a:t>.</a:t>
                      </a:r>
                      <a:r>
                        <a:rPr lang="en-US" altLang="ru-RU" sz="1400" u="sng" dirty="0" err="1" smtClean="0">
                          <a:latin typeface="Times New Roman" pitchFamily="18" charset="0"/>
                          <a:cs typeface="Times New Roman" pitchFamily="18" charset="0"/>
                          <a:hlinkClick r:id="rId12"/>
                        </a:rPr>
                        <a:t>ru</a:t>
                      </a:r>
                      <a:r>
                        <a:rPr lang="en-US" altLang="ru-RU" sz="14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4462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Список используемых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Интернет-ресурсов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84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ФОТОАРХИВ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пк\Desktop\IMG_20200313_114135_BURST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1922039" cy="2592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C:\Users\пк\Desktop\IMG_20190708_094732.jpg"/>
          <p:cNvPicPr>
            <a:picLocks noChangeAspect="1" noChangeArrowheads="1"/>
          </p:cNvPicPr>
          <p:nvPr/>
        </p:nvPicPr>
        <p:blipFill>
          <a:blip r:embed="rId3" cstate="print"/>
          <a:srcRect l="9465" t="21053" r="19550" b="15789"/>
          <a:stretch>
            <a:fillRect/>
          </a:stretch>
        </p:blipFill>
        <p:spPr bwMode="auto">
          <a:xfrm>
            <a:off x="3347864" y="4077072"/>
            <a:ext cx="2160240" cy="2592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 descr="C:\Users\пк\Desktop\IMG_46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653136"/>
            <a:ext cx="2711648" cy="2033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0" name="Picture 6" descr="C:\Users\пк\Desktop\IMG_20190125_110930.jpg"/>
          <p:cNvPicPr>
            <a:picLocks noChangeAspect="1" noChangeArrowheads="1"/>
          </p:cNvPicPr>
          <p:nvPr/>
        </p:nvPicPr>
        <p:blipFill>
          <a:blip r:embed="rId5" cstate="print"/>
          <a:srcRect l="9576" t="27586" r="6711" b="12069"/>
          <a:stretch>
            <a:fillRect/>
          </a:stretch>
        </p:blipFill>
        <p:spPr bwMode="auto">
          <a:xfrm>
            <a:off x="6516216" y="1916832"/>
            <a:ext cx="2448272" cy="2380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1" name="Picture 7" descr="C:\Users\пк\Desktop\IMG-20190603-WA0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437112"/>
            <a:ext cx="2976331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пк\Desktop\IMG-20190915-WA0000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1772816"/>
            <a:ext cx="3772031" cy="2637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04664"/>
            <a:ext cx="6390456" cy="604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i="1" dirty="0"/>
              <a:t>«Почему я работаю в детском саду?»</a:t>
            </a:r>
            <a:br>
              <a:rPr lang="ru-RU" sz="2000" i="1" dirty="0"/>
            </a:br>
            <a:r>
              <a:rPr lang="ru-RU" sz="2000" i="1" dirty="0"/>
              <a:t>Я на смену иду, обо всем забывая,</a:t>
            </a:r>
            <a:br>
              <a:rPr lang="ru-RU" sz="2000" i="1" dirty="0"/>
            </a:br>
            <a:r>
              <a:rPr lang="ru-RU" sz="2000" i="1" dirty="0"/>
              <a:t>С головой окунусь в мир, где нет мне покоя.</a:t>
            </a:r>
            <a:br>
              <a:rPr lang="ru-RU" sz="2000" i="1" dirty="0"/>
            </a:br>
            <a:r>
              <a:rPr lang="ru-RU" sz="2000" i="1" dirty="0"/>
              <a:t>Знаю, ждут, налетят, едва с ног не сбивая,</a:t>
            </a:r>
            <a:br>
              <a:rPr lang="ru-RU" sz="2000" i="1" dirty="0"/>
            </a:br>
            <a:r>
              <a:rPr lang="ru-RU" sz="2000" i="1" dirty="0"/>
              <a:t>А в глазах столько счастья! Где возможно такое?</a:t>
            </a:r>
            <a:br>
              <a:rPr lang="ru-RU" sz="2000" i="1" dirty="0"/>
            </a:br>
            <a:r>
              <a:rPr lang="ru-RU" sz="2000" i="1" dirty="0"/>
              <a:t>Я учу их и с ними учусь каждый день.</a:t>
            </a:r>
            <a:br>
              <a:rPr lang="ru-RU" sz="2000" i="1" dirty="0"/>
            </a:br>
            <a:r>
              <a:rPr lang="ru-RU" sz="2000" i="1" dirty="0"/>
              <a:t>В страну знаний хотим открыть вместе двери.</a:t>
            </a:r>
            <a:br>
              <a:rPr lang="ru-RU" sz="2000" i="1" dirty="0"/>
            </a:br>
            <a:r>
              <a:rPr lang="ru-RU" sz="2000" i="1" dirty="0"/>
              <a:t>Не ложится на лица сомнения тень.</a:t>
            </a:r>
            <a:br>
              <a:rPr lang="ru-RU" sz="2000" i="1" dirty="0"/>
            </a:br>
            <a:r>
              <a:rPr lang="ru-RU" sz="2000" i="1" dirty="0"/>
              <a:t>Как мне верят они, кто еще так поверит?!</a:t>
            </a:r>
            <a:br>
              <a:rPr lang="ru-RU" sz="2000" i="1" dirty="0"/>
            </a:br>
            <a:r>
              <a:rPr lang="ru-RU" sz="2000" i="1" dirty="0"/>
              <a:t>Уверена, я не напрасно тружусь,</a:t>
            </a:r>
            <a:br>
              <a:rPr lang="ru-RU" sz="2000" i="1" dirty="0"/>
            </a:br>
            <a:r>
              <a:rPr lang="ru-RU" sz="2000" i="1" dirty="0"/>
              <a:t>Зовусь «воспитатель» и этим горжусь!</a:t>
            </a:r>
            <a:br>
              <a:rPr lang="ru-RU" sz="2000" i="1" dirty="0"/>
            </a:br>
            <a:r>
              <a:rPr lang="ru-RU" sz="2000" i="1" dirty="0"/>
              <a:t>Наверное – это вот и есть ответ –</a:t>
            </a:r>
            <a:br>
              <a:rPr lang="ru-RU" sz="2000" i="1" dirty="0"/>
            </a:br>
            <a:r>
              <a:rPr lang="ru-RU" sz="2000" i="1" dirty="0"/>
              <a:t>Ценнее нашего труда на свете нет!»</a:t>
            </a:r>
          </a:p>
        </p:txBody>
      </p:sp>
    </p:spTree>
    <p:extLst>
      <p:ext uri="{BB962C8B-B14F-4D97-AF65-F5344CB8AC3E}">
        <p14:creationId xmlns="" xmlns:p14="http://schemas.microsoft.com/office/powerpoint/2010/main" val="26968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е 9"/>
          <p:cNvSpPr txBox="1"/>
          <p:nvPr/>
        </p:nvSpPr>
        <p:spPr>
          <a:xfrm>
            <a:off x="180123" y="1772816"/>
            <a:ext cx="8767244" cy="496855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i="1" dirty="0" err="1" smtClean="0">
                <a:ea typeface="Batang" panose="02030600000101010101" pitchFamily="18" charset="-127"/>
              </a:rPr>
              <a:t>Касьяненко</a:t>
            </a:r>
            <a:r>
              <a:rPr lang="ru-RU" sz="2800" b="1" i="1" dirty="0" smtClean="0">
                <a:ea typeface="Batang" panose="02030600000101010101" pitchFamily="18" charset="-127"/>
              </a:rPr>
              <a:t> Ольга Анатольевна</a:t>
            </a:r>
          </a:p>
          <a:p>
            <a:pPr algn="ctr"/>
            <a:endParaRPr lang="ru-RU" sz="2800" b="1" i="1" dirty="0" smtClean="0">
              <a:solidFill>
                <a:srgbClr val="660066"/>
              </a:solidFill>
              <a:ea typeface="Batang" panose="02030600000101010101" pitchFamily="18" charset="-127"/>
            </a:endParaRPr>
          </a:p>
          <a:p>
            <a:pPr algn="ctr"/>
            <a:endParaRPr lang="ru-RU" sz="1600" b="1" dirty="0" smtClean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44624"/>
            <a:ext cx="82296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Информационная карта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2346960"/>
          <a:ext cx="8784976" cy="43891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392488"/>
                <a:gridCol w="4392488"/>
              </a:tblGrid>
              <a:tr h="43224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Образование: 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высшее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Современная Гуманитарная Академия (2003-2007гг.) – бакалавр по направлению «Психология», специализация: психология труда и организационная психология.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Крымский инженерно-педагогический университет (2009-2014гг.) – академический бакалавр по направлению «Специальное (дефектологическое) образование», специализация: Олигофренопедагогика. Дефектолог. Воспитатель детей с нарушениями психофизического развития с правом проведения занятий на украинском языке.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Крымский инженерно-педагогический университет (2014-2016гг.) – магистр по направлению «Специальное (дефектологическое) образование», специализация:  Психолого-педагогическое сопровождение образования лиц с ограниченными возможностями здоровья.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Международный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институт современного образования (2019 г.) – Воспитатель дошкольной организации.</a:t>
                      </a:r>
                      <a:endParaRPr lang="ru-RU" sz="12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Место работы: 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дошкольное образовательное учреждение детский сад </a:t>
                      </a:r>
                      <a:r>
                        <a:rPr lang="ru-RU" sz="12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общеразвивающего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вида с приоритетным осуществлением деятельности по художественно- эстетическому развитию детей №17 «Ромашка» г. Ессентуки  (с 5.06.2018 г.). 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marL="0" algn="ctr"/>
                      <a:endParaRPr lang="ru-RU" sz="1800" dirty="0" smtClean="0">
                        <a:latin typeface="+mn-lt"/>
                        <a:cs typeface="+mn-cs"/>
                      </a:endParaRPr>
                    </a:p>
                    <a:p>
                      <a:pPr marL="0" algn="ctr"/>
                      <a:endParaRPr lang="ru-RU" sz="1800" dirty="0" smtClean="0">
                        <a:latin typeface="+mn-lt"/>
                        <a:cs typeface="+mn-cs"/>
                      </a:endParaRPr>
                    </a:p>
                    <a:p>
                      <a:pPr marL="0"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рождения: 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27.04.1986 г.</a:t>
                      </a:r>
                    </a:p>
                    <a:p>
                      <a:pPr marL="0" algn="l"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Занимаемая должность: 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</a:p>
                    <a:p>
                      <a:pPr marL="0" algn="l">
                        <a:buFont typeface="Wingdings" pitchFamily="2" charset="2"/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Стаж работы:</a:t>
                      </a:r>
                    </a:p>
                    <a:p>
                      <a:pPr marL="360000" algn="l">
                        <a:buFont typeface="Wingdings" pitchFamily="2" charset="2"/>
                        <a:buChar char="v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Общий стаж работы: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 года 2 месяца</a:t>
                      </a:r>
                    </a:p>
                    <a:p>
                      <a:pPr marL="360000" algn="l">
                        <a:buFont typeface="Wingdings" pitchFamily="2" charset="2"/>
                        <a:buChar char="v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 Педагогический стаж: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 года  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пк\Desktop\Касьяненко О.А\IMG_20190411_100340.jpg"/>
          <p:cNvPicPr>
            <a:picLocks noChangeAspect="1" noChangeArrowheads="1"/>
          </p:cNvPicPr>
          <p:nvPr/>
        </p:nvPicPr>
        <p:blipFill>
          <a:blip r:embed="rId2" cstate="print"/>
          <a:srcRect b="37943"/>
          <a:stretch>
            <a:fillRect/>
          </a:stretch>
        </p:blipFill>
        <p:spPr bwMode="auto">
          <a:xfrm>
            <a:off x="5508104" y="2348880"/>
            <a:ext cx="2915099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9746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дипломы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0200520_091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294849" y="1097639"/>
            <a:ext cx="4698317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44624"/>
            <a:ext cx="91440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Данные о повышение квалификации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50975912"/>
              </p:ext>
            </p:extLst>
          </p:nvPr>
        </p:nvGraphicFramePr>
        <p:xfrm>
          <a:off x="179512" y="2065025"/>
          <a:ext cx="8784975" cy="43971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3411"/>
                <a:gridCol w="2415868"/>
                <a:gridCol w="1465950"/>
                <a:gridCol w="2999746"/>
              </a:tblGrid>
              <a:tr h="549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и место  прохождения курсов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Тема курсов            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документа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Копия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183641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  <a:p>
                      <a:pPr algn="ctr"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</a:p>
                    <a:p>
                      <a:pPr algn="ctr"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СКИРО ПК и ПРО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Ставрополь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«Совершенствование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ИКТ-компетентности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педагога дошкольного образования в соответствии с требованиями ФГОС ДО»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Свидетельство № 4005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183641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2019г.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АНО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ДПО «Международный институт современного образования»</a:t>
                      </a: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Ессентуки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«Технология раннего обучения чтению детей дошкольного возраста по методике А.Н. Зайцева»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Свидетельство №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 003436 - 19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C:\Users\пк\Desktop\IMG_20200520_090839.jpg"/>
          <p:cNvPicPr>
            <a:picLocks noChangeAspect="1" noChangeArrowheads="1"/>
          </p:cNvPicPr>
          <p:nvPr/>
        </p:nvPicPr>
        <p:blipFill>
          <a:blip r:embed="rId2" cstate="print"/>
          <a:srcRect l="10331" t="10068" r="8144" b="12666"/>
          <a:stretch>
            <a:fillRect/>
          </a:stretch>
        </p:blipFill>
        <p:spPr bwMode="auto">
          <a:xfrm>
            <a:off x="6156176" y="2636912"/>
            <a:ext cx="2520280" cy="1771008"/>
          </a:xfrm>
          <a:prstGeom prst="rect">
            <a:avLst/>
          </a:prstGeom>
          <a:noFill/>
        </p:spPr>
      </p:pic>
      <p:pic>
        <p:nvPicPr>
          <p:cNvPr id="3" name="Picture 2" descr="C:\Users\пк\Desktop\дипл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7933" y="4653136"/>
            <a:ext cx="2722539" cy="1784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066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44624"/>
            <a:ext cx="9144000" cy="7864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Сведения об аттестации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6689762"/>
              </p:ext>
            </p:extLst>
          </p:nvPr>
        </p:nvGraphicFramePr>
        <p:xfrm>
          <a:off x="179512" y="2241740"/>
          <a:ext cx="8856983" cy="39955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44216"/>
                <a:gridCol w="2376264"/>
                <a:gridCol w="1584176"/>
                <a:gridCol w="29523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  прохождения аттестации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Квалификационная категория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приказа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Копия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811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МБДОУ №17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Соответствие, май 2020 г. 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517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07504" y="-27384"/>
            <a:ext cx="8229600" cy="720080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  <a:latin typeface="+mn-lt"/>
              </a:rPr>
              <a:t>Поощрения и </a:t>
            </a:r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награды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0" r="4476" b="9209"/>
          <a:stretch>
            <a:fillRect/>
          </a:stretch>
        </p:blipFill>
        <p:spPr bwMode="auto">
          <a:xfrm>
            <a:off x="1331640" y="2060848"/>
            <a:ext cx="6537121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692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участия в работе городских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методических объединений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916832"/>
          <a:ext cx="8388424" cy="42035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93142"/>
                <a:gridCol w="3501070"/>
                <a:gridCol w="2097106"/>
                <a:gridCol w="2097106"/>
              </a:tblGrid>
              <a:tr h="5040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проведения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Методическое объединение педагогов-психологов (2018 год)</a:t>
                      </a:r>
                      <a:endParaRPr lang="ru-RU" sz="120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ДОУ №16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занятие</a:t>
                      </a:r>
                    </a:p>
                  </a:txBody>
                  <a:tcPr marL="68580" marR="68580" marT="0" marB="0" anchor="ctr"/>
                </a:tc>
              </a:tr>
              <a:tr h="37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Методическое объединение воспитателей 2 младших групп (2018 год) </a:t>
                      </a: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ДОУ №10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ГМО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Семинары (2018 год)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СОШ №2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городской семинар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8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 по программам: Ментальная арифметика, </a:t>
                      </a:r>
                      <a:r>
                        <a:rPr lang="ru-RU" sz="12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Скорочтение</a:t>
                      </a: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, Обучение чтению по кубикам Н.А. Зайцева (20.10.2018 год)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СГПИ г.Ессентуки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мероприятие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682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Семинар «Духовно-нравственное воспитание детей в условиях реализации ФГОС» (2018 год)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ДОУ №16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семинар</a:t>
                      </a:r>
                    </a:p>
                  </a:txBody>
                  <a:tcPr marL="68580" marR="68580" marT="0" marB="0" anchor="ctr"/>
                </a:tc>
              </a:tr>
              <a:tr h="37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 М.Н. </a:t>
                      </a:r>
                      <a:r>
                        <a:rPr lang="ru-RU" sz="12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Метеновой</a:t>
                      </a: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на тему: «Инновационные формы работы с семьей в условиях ФГОС» (30.11.18)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ДОУ №16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ГМО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Методическое объединение «Современные технологии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обучения дошкольников» (20.03.19)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ДОУ №43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семинар</a:t>
                      </a:r>
                    </a:p>
                  </a:txBody>
                  <a:tcPr marL="68580" marR="68580" marT="0" marB="0" anchor="ctr"/>
                </a:tc>
              </a:tr>
              <a:tr h="378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Методическое объединение средних групп на тему: «Эмоциональное и ментальное здоровье дошкольников» (12.11.19)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ДОУ №15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городской семинар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участия в методической работе ДОУ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1" y="2060848"/>
          <a:ext cx="8711951" cy="42870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0079"/>
                <a:gridCol w="1728192"/>
                <a:gridCol w="2936789"/>
                <a:gridCol w="3326891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2018-2019 уч. год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год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Семинары-практикумы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q"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в семинаре-практикуме по </a:t>
                      </a:r>
                      <a:r>
                        <a:rPr lang="ru-RU" sz="12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фин</a:t>
                      </a: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грамотности «Наши мечты» 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12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Выступление на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совете, на тему: «Эмоциональное здоровье детей дошкольного возраста».</a:t>
                      </a: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Открытый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just">
                        <a:buFont typeface="Wingdings" pitchFamily="2" charset="2"/>
                        <a:buChar char="q"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мероприятие с родителями воспитанников на тему: «Финансовая викторина».</a:t>
                      </a:r>
                    </a:p>
                    <a:p>
                      <a:pPr algn="just">
                        <a:buFont typeface="Wingdings" pitchFamily="2" charset="2"/>
                        <a:buChar char="q"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занятие на тему: «В мире букв» на базе кружка дополнительного образования «Читай-ка». 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ДОУ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Участвовала в организации праздника «День семьи, любви и верности».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Принимала участие в </a:t>
                      </a:r>
                      <a:r>
                        <a:rPr lang="ru-RU" sz="120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общесадовских</a:t>
                      </a:r>
                      <a:r>
                        <a:rPr lang="ru-RU" sz="12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мероприятиях (день знаний, день матери, день рождения ДОУ, новогодние утренники и т.д.)</a:t>
                      </a:r>
                      <a:endParaRPr lang="ru-RU" sz="12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Участвовала в кукольных театрах, а также в утренниках «День матери», «Новый год».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 досуг: «Цифровая безопасность детей среднего возраста».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Участвовала в спортивном мероприятии «Большие гонки».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endParaRPr lang="ru-RU" sz="14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3290" marR="3329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b="1" cap="all" dirty="0" smtClean="0">
            <a:ln w="0">
              <a:solidFill>
                <a:schemeClr val="tx1"/>
              </a:solidFill>
            </a:ln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1230</Words>
  <Application>Microsoft Office PowerPoint</Application>
  <PresentationFormat>Экран (4:3)</PresentationFormat>
  <Paragraphs>275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Тема Office</vt:lpstr>
      <vt:lpstr>Шаблон 2</vt:lpstr>
      <vt:lpstr>1_Шаблон 2</vt:lpstr>
      <vt:lpstr>2_Шаблон 2</vt:lpstr>
      <vt:lpstr>Слайд 1</vt:lpstr>
      <vt:lpstr>Слайд 2</vt:lpstr>
      <vt:lpstr>Слайд 3</vt:lpstr>
      <vt:lpstr>Мои дипломы</vt:lpstr>
      <vt:lpstr>Слайд 5</vt:lpstr>
      <vt:lpstr>Слайд 6</vt:lpstr>
      <vt:lpstr>Поощрения и награды</vt:lpstr>
      <vt:lpstr>Карта участия в работе городских  методических объединений  </vt:lpstr>
      <vt:lpstr>Карта участия в методической работе ДОУ </vt:lpstr>
      <vt:lpstr> Сведения о самообразовании </vt:lpstr>
      <vt:lpstr> Карта участия в конкурсах </vt:lpstr>
      <vt:lpstr> Карта участия воспитанников в конкурсах </vt:lpstr>
      <vt:lpstr>Слайд 13</vt:lpstr>
      <vt:lpstr>Обучение финансовой грамотности детей дошкольного возраста посредством Сказкотерапии</vt:lpstr>
      <vt:lpstr>Слайд 15</vt:lpstr>
      <vt:lpstr>Слайд 16</vt:lpstr>
      <vt:lpstr>ФОТОАРХИВ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Olga</cp:lastModifiedBy>
  <cp:revision>206</cp:revision>
  <cp:lastPrinted>2014-01-12T15:07:22Z</cp:lastPrinted>
  <dcterms:created xsi:type="dcterms:W3CDTF">2013-01-31T10:08:31Z</dcterms:created>
  <dcterms:modified xsi:type="dcterms:W3CDTF">2021-01-26T09:30:22Z</dcterms:modified>
</cp:coreProperties>
</file>